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60" r:id="rId5"/>
    <p:sldId id="259" r:id="rId6"/>
    <p:sldId id="261" r:id="rId7"/>
    <p:sldId id="265" r:id="rId8"/>
    <p:sldId id="271" r:id="rId9"/>
    <p:sldId id="262" r:id="rId10"/>
    <p:sldId id="269" r:id="rId11"/>
    <p:sldId id="268" r:id="rId12"/>
    <p:sldId id="263" r:id="rId13"/>
    <p:sldId id="270" r:id="rId14"/>
    <p:sldId id="273" r:id="rId15"/>
    <p:sldId id="272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03CA6-7372-4125-AE25-C84830716045}" v="34" dt="2020-02-01T23:41:27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p Madden" userId="9ec3a8ab7cf196d0" providerId="LiveId" clId="{2D003CA6-7372-4125-AE25-C84830716045}"/>
    <pc:docChg chg="undo custSel modSld">
      <pc:chgData name="Kip Madden" userId="9ec3a8ab7cf196d0" providerId="LiveId" clId="{2D003CA6-7372-4125-AE25-C84830716045}" dt="2020-02-01T23:43:14.260" v="177" actId="1076"/>
      <pc:docMkLst>
        <pc:docMk/>
      </pc:docMkLst>
      <pc:sldChg chg="addSp delSp modSp">
        <pc:chgData name="Kip Madden" userId="9ec3a8ab7cf196d0" providerId="LiveId" clId="{2D003CA6-7372-4125-AE25-C84830716045}" dt="2020-02-01T16:51:43.018" v="10" actId="1076"/>
        <pc:sldMkLst>
          <pc:docMk/>
          <pc:sldMk cId="3585560391" sldId="261"/>
        </pc:sldMkLst>
        <pc:spChg chg="mod">
          <ac:chgData name="Kip Madden" userId="9ec3a8ab7cf196d0" providerId="LiveId" clId="{2D003CA6-7372-4125-AE25-C84830716045}" dt="2020-02-01T16:44:59.976" v="3" actId="20577"/>
          <ac:spMkLst>
            <pc:docMk/>
            <pc:sldMk cId="3585560391" sldId="261"/>
            <ac:spMk id="4" creationId="{9007C30F-9F19-49C2-9F6C-2FE651C5B4A2}"/>
          </ac:spMkLst>
        </pc:spChg>
        <pc:picChg chg="add mod">
          <ac:chgData name="Kip Madden" userId="9ec3a8ab7cf196d0" providerId="LiveId" clId="{2D003CA6-7372-4125-AE25-C84830716045}" dt="2020-02-01T16:51:43.018" v="10" actId="1076"/>
          <ac:picMkLst>
            <pc:docMk/>
            <pc:sldMk cId="3585560391" sldId="261"/>
            <ac:picMk id="7" creationId="{835A8021-9468-4CDA-A882-D1E4CC95C476}"/>
          </ac:picMkLst>
        </pc:picChg>
        <pc:picChg chg="del">
          <ac:chgData name="Kip Madden" userId="9ec3a8ab7cf196d0" providerId="LiveId" clId="{2D003CA6-7372-4125-AE25-C84830716045}" dt="2020-02-01T16:51:31.790" v="6" actId="478"/>
          <ac:picMkLst>
            <pc:docMk/>
            <pc:sldMk cId="3585560391" sldId="261"/>
            <ac:picMk id="10" creationId="{774A4FF5-20DF-4799-808A-0917517C651B}"/>
          </ac:picMkLst>
        </pc:picChg>
      </pc:sldChg>
      <pc:sldChg chg="addSp delSp modSp">
        <pc:chgData name="Kip Madden" userId="9ec3a8ab7cf196d0" providerId="LiveId" clId="{2D003CA6-7372-4125-AE25-C84830716045}" dt="2020-02-01T23:39:46.299" v="152" actId="478"/>
        <pc:sldMkLst>
          <pc:docMk/>
          <pc:sldMk cId="2863643674" sldId="263"/>
        </pc:sldMkLst>
        <pc:spChg chg="add mod">
          <ac:chgData name="Kip Madden" userId="9ec3a8ab7cf196d0" providerId="LiveId" clId="{2D003CA6-7372-4125-AE25-C84830716045}" dt="2020-02-01T23:38:51.750" v="150" actId="1076"/>
          <ac:spMkLst>
            <pc:docMk/>
            <pc:sldMk cId="2863643674" sldId="263"/>
            <ac:spMk id="3" creationId="{D6CFC8D9-8131-4B95-A9A2-CD27714AB9F5}"/>
          </ac:spMkLst>
        </pc:spChg>
        <pc:spChg chg="add del mod">
          <ac:chgData name="Kip Madden" userId="9ec3a8ab7cf196d0" providerId="LiveId" clId="{2D003CA6-7372-4125-AE25-C84830716045}" dt="2020-02-01T23:39:46.299" v="152" actId="478"/>
          <ac:spMkLst>
            <pc:docMk/>
            <pc:sldMk cId="2863643674" sldId="263"/>
            <ac:spMk id="6" creationId="{EE22F5C2-6049-450F-A992-0B97B4C1F546}"/>
          </ac:spMkLst>
        </pc:spChg>
        <pc:picChg chg="mod">
          <ac:chgData name="Kip Madden" userId="9ec3a8ab7cf196d0" providerId="LiveId" clId="{2D003CA6-7372-4125-AE25-C84830716045}" dt="2020-02-01T23:36:56.292" v="120" actId="1076"/>
          <ac:picMkLst>
            <pc:docMk/>
            <pc:sldMk cId="2863643674" sldId="263"/>
            <ac:picMk id="8" creationId="{46CFFAFB-24D0-4E3E-B0A4-C25487E39999}"/>
          </ac:picMkLst>
        </pc:picChg>
      </pc:sldChg>
      <pc:sldChg chg="addSp modSp">
        <pc:chgData name="Kip Madden" userId="9ec3a8ab7cf196d0" providerId="LiveId" clId="{2D003CA6-7372-4125-AE25-C84830716045}" dt="2020-02-01T23:43:14.260" v="177" actId="1076"/>
        <pc:sldMkLst>
          <pc:docMk/>
          <pc:sldMk cId="3999065676" sldId="268"/>
        </pc:sldMkLst>
        <pc:spChg chg="add mod">
          <ac:chgData name="Kip Madden" userId="9ec3a8ab7cf196d0" providerId="LiveId" clId="{2D003CA6-7372-4125-AE25-C84830716045}" dt="2020-02-01T23:43:14.260" v="177" actId="1076"/>
          <ac:spMkLst>
            <pc:docMk/>
            <pc:sldMk cId="3999065676" sldId="268"/>
            <ac:spMk id="3" creationId="{7900516D-304F-453D-AAED-B8F94EC84B82}"/>
          </ac:spMkLst>
        </pc:spChg>
      </pc:sldChg>
      <pc:sldChg chg="addSp delSp modSp">
        <pc:chgData name="Kip Madden" userId="9ec3a8ab7cf196d0" providerId="LiveId" clId="{2D003CA6-7372-4125-AE25-C84830716045}" dt="2020-02-01T23:36:40.040" v="116" actId="1076"/>
        <pc:sldMkLst>
          <pc:docMk/>
          <pc:sldMk cId="1178559978" sldId="270"/>
        </pc:sldMkLst>
        <pc:spChg chg="add del mod">
          <ac:chgData name="Kip Madden" userId="9ec3a8ab7cf196d0" providerId="LiveId" clId="{2D003CA6-7372-4125-AE25-C84830716045}" dt="2020-02-01T22:33:47.123" v="65"/>
          <ac:spMkLst>
            <pc:docMk/>
            <pc:sldMk cId="1178559978" sldId="270"/>
            <ac:spMk id="10" creationId="{699DCF6A-6F9D-4B86-9C32-A28230E20C49}"/>
          </ac:spMkLst>
        </pc:spChg>
        <pc:spChg chg="add mod">
          <ac:chgData name="Kip Madden" userId="9ec3a8ab7cf196d0" providerId="LiveId" clId="{2D003CA6-7372-4125-AE25-C84830716045}" dt="2020-02-01T22:33:58.395" v="67" actId="1076"/>
          <ac:spMkLst>
            <pc:docMk/>
            <pc:sldMk cId="1178559978" sldId="270"/>
            <ac:spMk id="11" creationId="{76F18F3C-B260-4A06-8ACA-F18C7C168E19}"/>
          </ac:spMkLst>
        </pc:spChg>
        <pc:spChg chg="add mod">
          <ac:chgData name="Kip Madden" userId="9ec3a8ab7cf196d0" providerId="LiveId" clId="{2D003CA6-7372-4125-AE25-C84830716045}" dt="2020-02-01T22:35:08.767" v="78" actId="207"/>
          <ac:spMkLst>
            <pc:docMk/>
            <pc:sldMk cId="1178559978" sldId="270"/>
            <ac:spMk id="12" creationId="{920632FD-CE87-4B9B-A0C8-AC372CE63A49}"/>
          </ac:spMkLst>
        </pc:spChg>
        <pc:spChg chg="add del mod">
          <ac:chgData name="Kip Madden" userId="9ec3a8ab7cf196d0" providerId="LiveId" clId="{2D003CA6-7372-4125-AE25-C84830716045}" dt="2020-02-01T23:33:01.167" v="91" actId="478"/>
          <ac:spMkLst>
            <pc:docMk/>
            <pc:sldMk cId="1178559978" sldId="270"/>
            <ac:spMk id="16" creationId="{68E14C62-D655-4E50-92C8-243470541773}"/>
          </ac:spMkLst>
        </pc:spChg>
        <pc:spChg chg="add mod">
          <ac:chgData name="Kip Madden" userId="9ec3a8ab7cf196d0" providerId="LiveId" clId="{2D003CA6-7372-4125-AE25-C84830716045}" dt="2020-02-01T23:34:09.327" v="99" actId="1076"/>
          <ac:spMkLst>
            <pc:docMk/>
            <pc:sldMk cId="1178559978" sldId="270"/>
            <ac:spMk id="17" creationId="{296F8B2F-136A-4553-A2B3-DDB6AEE7B609}"/>
          </ac:spMkLst>
        </pc:spChg>
        <pc:spChg chg="add mod">
          <ac:chgData name="Kip Madden" userId="9ec3a8ab7cf196d0" providerId="LiveId" clId="{2D003CA6-7372-4125-AE25-C84830716045}" dt="2020-02-01T23:34:50.580" v="109" actId="1076"/>
          <ac:spMkLst>
            <pc:docMk/>
            <pc:sldMk cId="1178559978" sldId="270"/>
            <ac:spMk id="18" creationId="{3D0D39B5-2069-4EEF-B0CC-FE6D098C85AB}"/>
          </ac:spMkLst>
        </pc:spChg>
        <pc:picChg chg="mod">
          <ac:chgData name="Kip Madden" userId="9ec3a8ab7cf196d0" providerId="LiveId" clId="{2D003CA6-7372-4125-AE25-C84830716045}" dt="2020-02-01T22:33:29.844" v="61" actId="1076"/>
          <ac:picMkLst>
            <pc:docMk/>
            <pc:sldMk cId="1178559978" sldId="270"/>
            <ac:picMk id="6" creationId="{C17EA188-74CE-4455-9B08-38C372D72E51}"/>
          </ac:picMkLst>
        </pc:picChg>
        <pc:picChg chg="mod">
          <ac:chgData name="Kip Madden" userId="9ec3a8ab7cf196d0" providerId="LiveId" clId="{2D003CA6-7372-4125-AE25-C84830716045}" dt="2020-02-01T23:36:40.040" v="116" actId="1076"/>
          <ac:picMkLst>
            <pc:docMk/>
            <pc:sldMk cId="1178559978" sldId="270"/>
            <ac:picMk id="7" creationId="{BCA5029A-2FBF-4C8D-92CF-DC70F9926D6A}"/>
          </ac:picMkLst>
        </pc:picChg>
        <pc:inkChg chg="add">
          <ac:chgData name="Kip Madden" userId="9ec3a8ab7cf196d0" providerId="LiveId" clId="{2D003CA6-7372-4125-AE25-C84830716045}" dt="2020-02-01T22:49:13.678" v="79" actId="9405"/>
          <ac:inkMkLst>
            <pc:docMk/>
            <pc:sldMk cId="1178559978" sldId="270"/>
            <ac:inkMk id="13" creationId="{BFADE72F-1962-453F-86C0-F0E618F0857D}"/>
          </ac:inkMkLst>
        </pc:inkChg>
        <pc:inkChg chg="add del">
          <ac:chgData name="Kip Madden" userId="9ec3a8ab7cf196d0" providerId="LiveId" clId="{2D003CA6-7372-4125-AE25-C84830716045}" dt="2020-02-01T22:51:03.040" v="81" actId="9405"/>
          <ac:inkMkLst>
            <pc:docMk/>
            <pc:sldMk cId="1178559978" sldId="270"/>
            <ac:inkMk id="14" creationId="{653C90D6-E190-482A-96DD-5172EAFCF903}"/>
          </ac:inkMkLst>
        </pc:inkChg>
        <pc:inkChg chg="add">
          <ac:chgData name="Kip Madden" userId="9ec3a8ab7cf196d0" providerId="LiveId" clId="{2D003CA6-7372-4125-AE25-C84830716045}" dt="2020-02-01T22:51:05.160" v="82" actId="9405"/>
          <ac:inkMkLst>
            <pc:docMk/>
            <pc:sldMk cId="1178559978" sldId="270"/>
            <ac:inkMk id="15" creationId="{F82B9582-80BB-4DD8-8CAE-B6B05D91B8D5}"/>
          </ac:inkMkLst>
        </pc:inkChg>
        <pc:cxnChg chg="add mod">
          <ac:chgData name="Kip Madden" userId="9ec3a8ab7cf196d0" providerId="LiveId" clId="{2D003CA6-7372-4125-AE25-C84830716045}" dt="2020-02-01T22:30:49.609" v="17" actId="1582"/>
          <ac:cxnSpMkLst>
            <pc:docMk/>
            <pc:sldMk cId="1178559978" sldId="270"/>
            <ac:cxnSpMk id="3" creationId="{E125B483-54A4-411C-8911-6CFB6B24437D}"/>
          </ac:cxnSpMkLst>
        </pc:cxnChg>
        <pc:cxnChg chg="add mod">
          <ac:chgData name="Kip Madden" userId="9ec3a8ab7cf196d0" providerId="LiveId" clId="{2D003CA6-7372-4125-AE25-C84830716045}" dt="2020-02-01T22:31:19.478" v="22" actId="208"/>
          <ac:cxnSpMkLst>
            <pc:docMk/>
            <pc:sldMk cId="1178559978" sldId="270"/>
            <ac:cxnSpMk id="8" creationId="{A73029CD-3534-4AFA-B2ED-48EB1CF9F870}"/>
          </ac:cxnSpMkLst>
        </pc:cxnChg>
        <pc:cxnChg chg="add mod">
          <ac:chgData name="Kip Madden" userId="9ec3a8ab7cf196d0" providerId="LiveId" clId="{2D003CA6-7372-4125-AE25-C84830716045}" dt="2020-02-01T23:35:20.263" v="111" actId="11529"/>
          <ac:cxnSpMkLst>
            <pc:docMk/>
            <pc:sldMk cId="1178559978" sldId="270"/>
            <ac:cxnSpMk id="20" creationId="{BB2E9DBF-0DFB-4F11-981B-3B45D2A75B55}"/>
          </ac:cxnSpMkLst>
        </pc:cxnChg>
        <pc:cxnChg chg="add mod">
          <ac:chgData name="Kip Madden" userId="9ec3a8ab7cf196d0" providerId="LiveId" clId="{2D003CA6-7372-4125-AE25-C84830716045}" dt="2020-02-01T23:35:44.418" v="114" actId="11529"/>
          <ac:cxnSpMkLst>
            <pc:docMk/>
            <pc:sldMk cId="1178559978" sldId="270"/>
            <ac:cxnSpMk id="22" creationId="{703DB319-5649-4EAE-B34E-6148D2B46A6F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2:49:13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1T22:51:0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nchs/data/series/sr_02/sr02_166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ntyhealthrankings.org/app/texas/2019/measure/outcomes/144/description?sort=desc-2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97E-EC6E-4EA3-B639-4D9EB6C8B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Is the health outcome of people living in rural counties different from those in urban counties in Texas?</a:t>
            </a:r>
            <a:endParaRPr lang="en-US" sz="4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EC1DED-079E-4C53-9635-5637EF3FB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14685"/>
              </p:ext>
            </p:extLst>
          </p:nvPr>
        </p:nvGraphicFramePr>
        <p:xfrm>
          <a:off x="973455" y="4511377"/>
          <a:ext cx="6865620" cy="9144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465195">
                  <a:extLst>
                    <a:ext uri="{9D8B030D-6E8A-4147-A177-3AD203B41FA5}">
                      <a16:colId xmlns:a16="http://schemas.microsoft.com/office/drawing/2014/main" val="1990776612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1683020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Shane Livingston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Kip Madden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6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Tosh Murchison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Cenez Tindoc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773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AA10964-6A14-40E0-A43E-957A5D11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75" y="5767388"/>
            <a:ext cx="4163293" cy="10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AC99-884C-4BED-AEC6-8EA4AC55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032B-4854-4861-8BE5-EC1CBA75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689" y="100923"/>
            <a:ext cx="2466975" cy="18478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2A033-4A3A-4F72-836D-462E3C90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2" y="2093976"/>
            <a:ext cx="10215416" cy="40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2E7D-3C07-4383-9EC3-3E6D2347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A4BA1-574D-4E99-8D97-94E170D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90" y="2093974"/>
            <a:ext cx="7138618" cy="469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CCE7-D777-48A5-A89D-3BE4903F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11" y="3333382"/>
            <a:ext cx="2864655" cy="255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A93E4-CA35-434D-A0AC-333173F6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52" y="1606931"/>
            <a:ext cx="10149788" cy="487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0516D-304F-453D-AAED-B8F94EC84B82}"/>
              </a:ext>
            </a:extLst>
          </p:cNvPr>
          <p:cNvSpPr txBox="1"/>
          <p:nvPr/>
        </p:nvSpPr>
        <p:spPr>
          <a:xfrm>
            <a:off x="521076" y="2255227"/>
            <a:ext cx="252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Adjusted </a:t>
            </a:r>
            <a:r>
              <a:rPr lang="en-US" dirty="0" err="1"/>
              <a:t>Mortlity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5496-03D5-4814-9333-B6BB215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09" y="464312"/>
            <a:ext cx="10058400" cy="1609344"/>
          </a:xfrm>
        </p:spPr>
        <p:txBody>
          <a:bodyPr/>
          <a:lstStyle/>
          <a:p>
            <a:r>
              <a:rPr lang="en-US" dirty="0"/>
              <a:t>Hypothesis result	     t-test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FFAFB-24D0-4E3E-B0A4-C25487E3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4" y="1937444"/>
            <a:ext cx="4634856" cy="33742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415C2-5C82-48B6-96A5-CDA4A4B3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30864"/>
            <a:ext cx="6728811" cy="3587439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E2F2621E-102D-4ED9-8445-FCCF3F764AB5}"/>
              </a:ext>
            </a:extLst>
          </p:cNvPr>
          <p:cNvSpPr/>
          <p:nvPr/>
        </p:nvSpPr>
        <p:spPr>
          <a:xfrm>
            <a:off x="6216168" y="5650361"/>
            <a:ext cx="3718560" cy="965200"/>
          </a:xfrm>
          <a:prstGeom prst="cloudCallout">
            <a:avLst>
              <a:gd name="adj1" fmla="val 60119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5.013e-06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FC8D9-8131-4B95-A9A2-CD27714AB9F5}"/>
              </a:ext>
            </a:extLst>
          </p:cNvPr>
          <p:cNvSpPr txBox="1"/>
          <p:nvPr/>
        </p:nvSpPr>
        <p:spPr>
          <a:xfrm rot="16200000">
            <a:off x="-1296865" y="3024554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AAMR – deaths/100k pop</a:t>
            </a:r>
          </a:p>
        </p:txBody>
      </p:sp>
    </p:spTree>
    <p:extLst>
      <p:ext uri="{BB962C8B-B14F-4D97-AF65-F5344CB8AC3E}">
        <p14:creationId xmlns:p14="http://schemas.microsoft.com/office/powerpoint/2010/main" val="286364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DDAD0-BC07-47B6-A9A4-2A86F500592E}"/>
              </a:ext>
            </a:extLst>
          </p:cNvPr>
          <p:cNvSpPr txBox="1">
            <a:spLocks/>
          </p:cNvSpPr>
          <p:nvPr/>
        </p:nvSpPr>
        <p:spPr>
          <a:xfrm>
            <a:off x="809909" y="41351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Hypothesis result	     t-test	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EA188-74CE-4455-9B08-38C372D7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1" y="2062008"/>
            <a:ext cx="6761515" cy="36573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CA5029A-2FBF-4C8D-92CF-DC70F992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4" y="2022856"/>
            <a:ext cx="4437689" cy="40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2C8F704-A946-4369-814D-7739A5FF139C}"/>
              </a:ext>
            </a:extLst>
          </p:cNvPr>
          <p:cNvSpPr/>
          <p:nvPr/>
        </p:nvSpPr>
        <p:spPr>
          <a:xfrm>
            <a:off x="6358759" y="5680170"/>
            <a:ext cx="3718560" cy="965200"/>
          </a:xfrm>
          <a:prstGeom prst="cloudCallout">
            <a:avLst>
              <a:gd name="adj1" fmla="val 63794"/>
              <a:gd name="adj2" fmla="val -56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6.5381e-09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25B483-54A4-411C-8911-6CFB6B24437D}"/>
              </a:ext>
            </a:extLst>
          </p:cNvPr>
          <p:cNvCxnSpPr/>
          <p:nvPr/>
        </p:nvCxnSpPr>
        <p:spPr>
          <a:xfrm>
            <a:off x="1094642" y="1921119"/>
            <a:ext cx="2299189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3029CD-3534-4AFA-B2ED-48EB1CF9F870}"/>
              </a:ext>
            </a:extLst>
          </p:cNvPr>
          <p:cNvCxnSpPr>
            <a:cxnSpLocks/>
          </p:cNvCxnSpPr>
          <p:nvPr/>
        </p:nvCxnSpPr>
        <p:spPr>
          <a:xfrm>
            <a:off x="3598985" y="1921119"/>
            <a:ext cx="123238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F18F3C-B260-4A06-8ACA-F18C7C168E19}"/>
              </a:ext>
            </a:extLst>
          </p:cNvPr>
          <p:cNvSpPr/>
          <p:nvPr/>
        </p:nvSpPr>
        <p:spPr>
          <a:xfrm>
            <a:off x="1894783" y="1505274"/>
            <a:ext cx="84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0632FD-CE87-4B9B-A0C8-AC372CE63A49}"/>
              </a:ext>
            </a:extLst>
          </p:cNvPr>
          <p:cNvSpPr/>
          <p:nvPr/>
        </p:nvSpPr>
        <p:spPr>
          <a:xfrm>
            <a:off x="3819951" y="1515371"/>
            <a:ext cx="73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Rural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ADE72F-1962-453F-86C0-F0E618F0857D}"/>
                  </a:ext>
                </a:extLst>
              </p14:cNvPr>
              <p14:cNvContentPartPr/>
              <p14:nvPr/>
            </p14:nvContentPartPr>
            <p14:xfrm>
              <a:off x="615254" y="5468393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ADE72F-1962-453F-86C0-F0E618F085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254" y="54593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2B9582-80BB-4DD8-8CAE-B6B05D91B8D5}"/>
                  </a:ext>
                </a:extLst>
              </p14:cNvPr>
              <p14:cNvContentPartPr/>
              <p14:nvPr/>
            </p14:nvContentPartPr>
            <p14:xfrm>
              <a:off x="817214" y="6215753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2B9582-80BB-4DD8-8CAE-B6B05D91B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214" y="62067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296F8B2F-136A-4553-A2B3-DDB6AEE7B609}"/>
              </a:ext>
            </a:extLst>
          </p:cNvPr>
          <p:cNvSpPr/>
          <p:nvPr/>
        </p:nvSpPr>
        <p:spPr>
          <a:xfrm>
            <a:off x="1878502" y="4531513"/>
            <a:ext cx="455040" cy="13677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0D39B5-2069-4EEF-B0CC-FE6D098C85AB}"/>
              </a:ext>
            </a:extLst>
          </p:cNvPr>
          <p:cNvSpPr/>
          <p:nvPr/>
        </p:nvSpPr>
        <p:spPr>
          <a:xfrm>
            <a:off x="4444458" y="4392365"/>
            <a:ext cx="419966" cy="1138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2E9DBF-0DFB-4F11-981B-3B45D2A75B55}"/>
              </a:ext>
            </a:extLst>
          </p:cNvPr>
          <p:cNvCxnSpPr/>
          <p:nvPr/>
        </p:nvCxnSpPr>
        <p:spPr>
          <a:xfrm flipV="1">
            <a:off x="2314930" y="2334358"/>
            <a:ext cx="4745293" cy="241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3DB319-5649-4EAE-B34E-6148D2B46A6F}"/>
              </a:ext>
            </a:extLst>
          </p:cNvPr>
          <p:cNvCxnSpPr/>
          <p:nvPr/>
        </p:nvCxnSpPr>
        <p:spPr>
          <a:xfrm flipV="1">
            <a:off x="4910504" y="2334358"/>
            <a:ext cx="2760784" cy="241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5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201D26-F1C4-4FE6-B7C4-A137B44B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correlate with AAMR?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445DAA-0774-4CF8-83F8-EBCB93A8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25" y="2669533"/>
            <a:ext cx="5481119" cy="320039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98D6FE6-C573-4E0B-806A-01D42047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" y="2669533"/>
            <a:ext cx="5525613" cy="33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C501-EA91-43E1-9BC3-FBB1E3A4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84632"/>
            <a:ext cx="10688320" cy="1609344"/>
          </a:xfrm>
        </p:spPr>
        <p:txBody>
          <a:bodyPr/>
          <a:lstStyle/>
          <a:p>
            <a:r>
              <a:rPr lang="en-US" dirty="0"/>
              <a:t>Summary – FACTORS CORRELATE W/ AAMR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C82C71-7A95-4929-9947-481C327FD0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42134"/>
              </p:ext>
            </p:extLst>
          </p:nvPr>
        </p:nvGraphicFramePr>
        <p:xfrm>
          <a:off x="887095" y="2093976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465">
                  <a:extLst>
                    <a:ext uri="{9D8B030D-6E8A-4147-A177-3AD203B41FA5}">
                      <a16:colId xmlns:a16="http://schemas.microsoft.com/office/drawing/2014/main" val="4264217076"/>
                    </a:ext>
                  </a:extLst>
                </a:gridCol>
                <a:gridCol w="3162935">
                  <a:extLst>
                    <a:ext uri="{9D8B030D-6E8A-4147-A177-3AD203B41FA5}">
                      <a16:colId xmlns:a16="http://schemas.microsoft.com/office/drawing/2014/main" val="2905624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COMPARATIVE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BETTER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40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Age-adjusted Mortality Rate vs.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3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Diabetics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1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Smokers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7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Physically Inactive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Food Insecurity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1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Children in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42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adjusted Mortality (Deaths/100k) for Teen Birth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Urban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2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26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7112-8954-4248-A539-6EB87042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five top and bottom counties measured by AAMR?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4A0632-CEDE-451C-BDAC-AD2717537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52413"/>
              </p:ext>
            </p:extLst>
          </p:nvPr>
        </p:nvGraphicFramePr>
        <p:xfrm>
          <a:off x="2854960" y="2540001"/>
          <a:ext cx="6807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0">
                  <a:extLst>
                    <a:ext uri="{9D8B030D-6E8A-4147-A177-3AD203B41FA5}">
                      <a16:colId xmlns:a16="http://schemas.microsoft.com/office/drawing/2014/main" val="3086900091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100808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TOP 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BOTTOM FIVE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21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1.  Collin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1.  Baylor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0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2.  Fort Bend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2.  Marion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2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3.  Denton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3.  Duval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88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4.  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4.  Cottle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6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5.  Presidio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5.  Morris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52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4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66F092-9378-4AFA-AB65-46C32711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39" y="4469258"/>
            <a:ext cx="4646920" cy="2323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99858-7D5B-4882-BDFD-4FFA200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46136-0E28-4B80-9347-BF37FC62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5403"/>
            <a:ext cx="10058400" cy="1409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HYPOTHESIS</a:t>
            </a:r>
          </a:p>
          <a:p>
            <a:pPr marL="0" indent="0">
              <a:buNone/>
            </a:pPr>
            <a:r>
              <a:rPr lang="en-US" sz="2400" dirty="0"/>
              <a:t>Urban counties have a better health outcome than rural counties in Texas.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2E7A01-16A2-40A3-8B2C-8F4C0824D862}"/>
              </a:ext>
            </a:extLst>
          </p:cNvPr>
          <p:cNvSpPr txBox="1">
            <a:spLocks/>
          </p:cNvSpPr>
          <p:nvPr/>
        </p:nvSpPr>
        <p:spPr>
          <a:xfrm>
            <a:off x="1069848" y="3522980"/>
            <a:ext cx="10058400" cy="14096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RESULT</a:t>
            </a:r>
          </a:p>
          <a:p>
            <a:pPr marL="0" indent="0">
              <a:buNone/>
            </a:pPr>
            <a:r>
              <a:rPr lang="en-US" sz="2400" dirty="0"/>
              <a:t>We can reject the (null) hypothesis that Texas urban county health outcomes are not statistically better than rural counties.</a:t>
            </a:r>
          </a:p>
        </p:txBody>
      </p:sp>
    </p:spTree>
    <p:extLst>
      <p:ext uri="{BB962C8B-B14F-4D97-AF65-F5344CB8AC3E}">
        <p14:creationId xmlns:p14="http://schemas.microsoft.com/office/powerpoint/2010/main" val="73686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95C0-6DC0-447E-8224-2662311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C20B-CCD3-4F98-B412-538A783B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728712" cy="18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Urban counties have a better health outcome than rural counties in Texas.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772D3-CC86-494A-A6C7-F39E179F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40" y="2420366"/>
            <a:ext cx="3535679" cy="3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33FE-F1C6-41DB-8E0B-08208615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Urban/ rural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urcs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EB5D2-68B8-4AB7-B98E-D3BABC4B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717" y="1583774"/>
            <a:ext cx="8608615" cy="451806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52434-E924-4346-92DC-1416C284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325420"/>
            <a:ext cx="1694869" cy="2145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800FF-DB02-45DF-84A9-262D43310523}"/>
              </a:ext>
            </a:extLst>
          </p:cNvPr>
          <p:cNvSpPr txBox="1"/>
          <p:nvPr/>
        </p:nvSpPr>
        <p:spPr>
          <a:xfrm>
            <a:off x="2764717" y="610183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URCS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D360-7AA7-4667-A848-35651356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Data 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DA05E3-36EC-4B9B-815D-09700A26033A}"/>
              </a:ext>
            </a:extLst>
          </p:cNvPr>
          <p:cNvSpPr txBox="1"/>
          <p:nvPr/>
        </p:nvSpPr>
        <p:spPr>
          <a:xfrm>
            <a:off x="8237711" y="3960833"/>
            <a:ext cx="2818418" cy="687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County Health Rankings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92D58-EB53-43A3-97A1-A2F0436B8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34" y="2118072"/>
            <a:ext cx="6631744" cy="2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85FD6-D800-45F2-BF07-3B156D20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227" y="135699"/>
            <a:ext cx="2577465" cy="2577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80140-4DB3-4F1E-9BD8-A9DF18C5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04101"/>
            <a:ext cx="10058400" cy="1609344"/>
          </a:xfrm>
        </p:spPr>
        <p:txBody>
          <a:bodyPr/>
          <a:lstStyle/>
          <a:p>
            <a:r>
              <a:rPr lang="en-US" dirty="0"/>
              <a:t>Research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FAA3-ACAF-47AE-99BE-1E3B41A0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2413445"/>
            <a:ext cx="9659112" cy="4050792"/>
          </a:xfrm>
        </p:spPr>
        <p:txBody>
          <a:bodyPr>
            <a:normAutofit/>
          </a:bodyPr>
          <a:lstStyle/>
          <a:p>
            <a:pPr marL="284163" indent="-284163" fontAlgn="base"/>
            <a:r>
              <a:rPr lang="en-US" sz="2400" dirty="0"/>
              <a:t>Do urban counties have a better age-adjusted mortality rate (AAMR) than rural counties?</a:t>
            </a:r>
          </a:p>
          <a:p>
            <a:pPr marL="284163" indent="-284163" fontAlgn="base"/>
            <a:r>
              <a:rPr lang="en-US" sz="2400" dirty="0"/>
              <a:t>What factors correlate with AAMR?</a:t>
            </a:r>
          </a:p>
          <a:p>
            <a:pPr marL="558483" lvl="1" indent="-284163" fontAlgn="base"/>
            <a:r>
              <a:rPr lang="en-US" sz="2000" dirty="0"/>
              <a:t>health behavior</a:t>
            </a:r>
          </a:p>
          <a:p>
            <a:pPr marL="558483" lvl="1" indent="-284163" fontAlgn="base"/>
            <a:r>
              <a:rPr lang="en-US" sz="2000" dirty="0"/>
              <a:t>clinical care </a:t>
            </a:r>
          </a:p>
          <a:p>
            <a:pPr marL="558483" lvl="1" indent="-284163" fontAlgn="base"/>
            <a:r>
              <a:rPr lang="en-US" sz="2000" dirty="0"/>
              <a:t>social and economic </a:t>
            </a:r>
          </a:p>
          <a:p>
            <a:pPr marL="558483" lvl="1" indent="-284163" fontAlgn="base"/>
            <a:r>
              <a:rPr lang="en-US" sz="2000" dirty="0"/>
              <a:t>physical environment </a:t>
            </a:r>
          </a:p>
          <a:p>
            <a:pPr marL="284163" indent="-284163" fontAlgn="base"/>
            <a:r>
              <a:rPr lang="en-US" sz="2600" dirty="0"/>
              <a:t>What are the five top and bottom counties measured by AAMR?</a:t>
            </a:r>
          </a:p>
        </p:txBody>
      </p:sp>
    </p:spTree>
    <p:extLst>
      <p:ext uri="{BB962C8B-B14F-4D97-AF65-F5344CB8AC3E}">
        <p14:creationId xmlns:p14="http://schemas.microsoft.com/office/powerpoint/2010/main" val="95130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6F2-E1A8-4084-9232-EA220962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6967-2227-4CB5-AA5F-A96C08E3C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Make a list of available columns to decide what we don't want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Formulate a regex expression to match unwanted columns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C30F-9F19-49C2-9F6C-2FE651C5B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120" y="1250556"/>
            <a:ext cx="5632726" cy="45053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Create a list of only wanted columns to be used for the </a:t>
            </a:r>
            <a:r>
              <a:rPr lang="en-US" dirty="0" err="1"/>
              <a:t>usecols</a:t>
            </a:r>
            <a:r>
              <a:rPr lang="en-US" dirty="0"/>
              <a:t> argument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Set FIPS to be the index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Eliminate any row without a county name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EEAEF-C10E-4C2B-87E6-4DBC99E8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68" y="2895600"/>
            <a:ext cx="4971032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33DA5-DBFB-47A1-AF19-01DB6C4D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5" y="2093976"/>
            <a:ext cx="5632727" cy="716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7B113-8604-4D0D-9907-1462B993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43" y="4547206"/>
            <a:ext cx="4664001" cy="934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C1E85-B2BF-451B-A55C-8F85FD9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45" y="4872788"/>
            <a:ext cx="1794445" cy="176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96744-883A-4398-8D0D-39EB3B14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764025"/>
            <a:ext cx="5026152" cy="568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A8021-9468-4CDA-A882-D1E4CC95C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331" y="3353160"/>
            <a:ext cx="5933907" cy="4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360840-7049-40CF-A168-24D83CD7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8" y="19695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ACAC2-22F6-48D1-B804-AF9347C9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658749"/>
            <a:ext cx="3127680" cy="869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C2CD6-B8F6-434E-9271-9B25317E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8" y="3914051"/>
            <a:ext cx="5121090" cy="2665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7DEA5-8B61-4761-899E-779514746A9E}"/>
              </a:ext>
            </a:extLst>
          </p:cNvPr>
          <p:cNvSpPr txBox="1"/>
          <p:nvPr/>
        </p:nvSpPr>
        <p:spPr>
          <a:xfrm>
            <a:off x="6199584" y="5396921"/>
            <a:ext cx="50343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Used to calculate the correlation coefficient so we can focus on the most correlated factors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17C0760-C310-472D-A4E5-0425A4CC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9034" y="2298573"/>
            <a:ext cx="4754880" cy="3977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the CORR function with 156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on chosen dependent variable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coding to eliminate non-independent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Grab the upper and bottom 10 factors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7FADD4F8-68B2-4DE5-8349-9D767DDB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72" y="1325784"/>
            <a:ext cx="2345302" cy="2275826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84F83028-B919-4051-9B56-0D1E7877536E}"/>
              </a:ext>
            </a:extLst>
          </p:cNvPr>
          <p:cNvSpPr/>
          <p:nvPr/>
        </p:nvSpPr>
        <p:spPr>
          <a:xfrm rot="5400000">
            <a:off x="3732979" y="2778508"/>
            <a:ext cx="1257621" cy="906964"/>
          </a:xfrm>
          <a:prstGeom prst="ben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5922-6297-4648-A503-E0D83DE2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43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D2B8F9-A7DC-46AD-84E3-D8A4677C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5" y="1407560"/>
            <a:ext cx="7257735" cy="52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64429-B20F-475E-88D5-ECB95FEE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3294F4-1672-4417-B56C-5913B8075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URBAN/ RURAL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DC9600-B558-48A8-BADC-41CFEED3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4728" y="2114296"/>
            <a:ext cx="4754880" cy="3977640"/>
          </a:xfrm>
        </p:spPr>
        <p:txBody>
          <a:bodyPr/>
          <a:lstStyle/>
          <a:p>
            <a:r>
              <a:rPr lang="en-US" dirty="0"/>
              <a:t>URCS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EFDD663-F633-4DDC-8CAB-DACC26CB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80" y="2643703"/>
            <a:ext cx="5678013" cy="3528497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D0EE499-1D3E-46BC-B9D1-4C9F5AA4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763744"/>
            <a:ext cx="4206240" cy="20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1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414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Is the health outcome of people living in rural counties different from those in urban counties in Texas?</vt:lpstr>
      <vt:lpstr>HYPOTHESIS</vt:lpstr>
      <vt:lpstr>Urban/ rural  urcs</vt:lpstr>
      <vt:lpstr>Data set</vt:lpstr>
      <vt:lpstr>Research Questions to Answer</vt:lpstr>
      <vt:lpstr>Data cleaning</vt:lpstr>
      <vt:lpstr>Correlation analysis</vt:lpstr>
      <vt:lpstr>Correlation analysis</vt:lpstr>
      <vt:lpstr>Scatter plots</vt:lpstr>
      <vt:lpstr>regression analysis</vt:lpstr>
      <vt:lpstr>regression analysis</vt:lpstr>
      <vt:lpstr>Hypothesis result      t-test </vt:lpstr>
      <vt:lpstr>PowerPoint Presentation</vt:lpstr>
      <vt:lpstr>What factors correlate with AAMR?</vt:lpstr>
      <vt:lpstr>Summary – FACTORS CORRELATE W/ AAMR</vt:lpstr>
      <vt:lpstr>What are the five top and bottom counties measured by AAMR?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health outcome of people living in rural counties different from those in urban counties in Texas?</dc:title>
  <dc:creator>Ranxie Tindoc</dc:creator>
  <cp:lastModifiedBy>Kip Madden</cp:lastModifiedBy>
  <cp:revision>32</cp:revision>
  <dcterms:created xsi:type="dcterms:W3CDTF">2020-01-31T02:42:21Z</dcterms:created>
  <dcterms:modified xsi:type="dcterms:W3CDTF">2020-02-01T23:43:23Z</dcterms:modified>
</cp:coreProperties>
</file>